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handoutMasterIdLst>
    <p:handoutMasterId r:id="rId15"/>
  </p:handoutMasterIdLst>
  <p:sldIdLst>
    <p:sldId id="258" r:id="rId5"/>
    <p:sldId id="280" r:id="rId6"/>
    <p:sldId id="281" r:id="rId7"/>
    <p:sldId id="276" r:id="rId8"/>
    <p:sldId id="277" r:id="rId9"/>
    <p:sldId id="286" r:id="rId10"/>
    <p:sldId id="287" r:id="rId11"/>
    <p:sldId id="285" r:id="rId12"/>
    <p:sldId id="267" r:id="rId13"/>
    <p:sldId id="268" r:id="rId14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76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0A36B7-A1D0-4DFD-B22D-B0069C0264B9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AC7D900-9784-4601-9FDE-E62C57426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577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12C13D9-77F2-4D5F-B19A-8B8E163A250C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7EA4B4-2EA5-4E76-8D4A-93F2C2EE1E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622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0B6B3-F92B-4F84-9132-5D173E7047C6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83430-5244-470C-8F09-7AE61E317B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71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74CC5-4404-454E-A37F-7F748649C26A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4B577D5-F38B-4D23-BA8B-A1298BEF24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757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B5E59-0045-49F2-9F3B-67E6ACF08527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DC8E9-E1C9-423D-BE09-BB32530BBE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03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D9555-B02A-49FD-9AEB-05DCF21EFE43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EBD08749-FD6D-4581-AC53-0B867A67C21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97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F93CDD-E721-4D49-8FE9-67C7422E8D1F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33BF00-DE73-4DFF-976B-D473E8B6833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9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4B9F54F-3897-4F5F-B30F-C39ECBD3956E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F900E3-F100-4423-938D-B797788C953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F0CA-270B-4FDA-9FFB-7F618FF1A664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CA77E-1684-4178-A0B4-9313878757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796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72D7D-1B21-4C16-9AAE-3E011F91A5FD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C75B47-47BF-43D8-92D3-0ECAA5075D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89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CFC16-7315-420D-98E7-5ECF0D41C855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BDDF8-393B-4F78-9B98-62B4B54AD9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40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18A23F-5866-4079-B38C-07729DBF62B6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2A93746E-2113-4A72-91E7-E212A2C5D5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72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CA403E-9C84-4198-A4B2-2B005960706A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panose="020B0602020104020603" pitchFamily="34" charset="0"/>
              </a:defRPr>
            </a:lvl1pPr>
          </a:lstStyle>
          <a:p>
            <a:fld id="{60D140B7-808A-4A49-A0A6-69DB0B913B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25" r:id="rId2"/>
    <p:sldLayoutId id="2147483930" r:id="rId3"/>
    <p:sldLayoutId id="2147483931" r:id="rId4"/>
    <p:sldLayoutId id="2147483932" r:id="rId5"/>
    <p:sldLayoutId id="2147483926" r:id="rId6"/>
    <p:sldLayoutId id="2147483933" r:id="rId7"/>
    <p:sldLayoutId id="2147483927" r:id="rId8"/>
    <p:sldLayoutId id="2147483934" r:id="rId9"/>
    <p:sldLayoutId id="2147483928" r:id="rId10"/>
    <p:sldLayoutId id="21474839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</a:t>
            </a:r>
            <a:r>
              <a:rPr lang="en-US" dirty="0" smtClean="0"/>
              <a:t>6 </a:t>
            </a:r>
            <a:r>
              <a:rPr lang="en-US" dirty="0" smtClean="0"/>
              <a:t>Section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Solving </a:t>
            </a:r>
            <a:r>
              <a:rPr lang="en-US" altLang="en-US" dirty="0" smtClean="0"/>
              <a:t>Multi Step Inequalities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Homework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Page </a:t>
            </a:r>
            <a:r>
              <a:rPr lang="en-US" altLang="en-US" dirty="0" smtClean="0"/>
              <a:t>343 # 5-12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Inequality symbols</a:t>
            </a:r>
          </a:p>
        </p:txBody>
      </p:sp>
      <p:sp>
        <p:nvSpPr>
          <p:cNvPr id="10243" name="Content Placeholder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78825" cy="4495800"/>
          </a:xfrm>
        </p:spPr>
        <p:txBody>
          <a:bodyPr/>
          <a:lstStyle/>
          <a:p>
            <a:r>
              <a:rPr lang="en-US" altLang="en-US" smtClean="0"/>
              <a:t>Used to compare 2 non-equal values</a:t>
            </a:r>
          </a:p>
          <a:p>
            <a:endParaRPr lang="en-US" altLang="en-US" smtClean="0"/>
          </a:p>
          <a:p>
            <a:r>
              <a:rPr lang="en-US" altLang="en-US" b="1" u="sng" smtClean="0">
                <a:solidFill>
                  <a:srgbClr val="0070C0"/>
                </a:solidFill>
              </a:rPr>
              <a:t>Symbol</a:t>
            </a:r>
            <a:r>
              <a:rPr lang="en-US" altLang="en-US" smtClean="0"/>
              <a:t>			</a:t>
            </a:r>
            <a:r>
              <a:rPr lang="en-US" altLang="en-US" b="1" u="sng" smtClean="0">
                <a:solidFill>
                  <a:srgbClr val="0070C0"/>
                </a:solidFill>
              </a:rPr>
              <a:t>Read as</a:t>
            </a:r>
          </a:p>
          <a:p>
            <a:r>
              <a:rPr lang="en-US" altLang="en-US" b="1" smtClean="0"/>
              <a:t>&lt;  				“ is less than”</a:t>
            </a:r>
          </a:p>
          <a:p>
            <a:r>
              <a:rPr lang="en-US" altLang="en-US" b="1" smtClean="0"/>
              <a:t>&gt;				“ is greater than”</a:t>
            </a:r>
          </a:p>
          <a:p>
            <a:r>
              <a:rPr lang="en-US" altLang="en-US" b="1" smtClean="0"/>
              <a:t>≤				“ is less than or equal to”</a:t>
            </a:r>
          </a:p>
          <a:p>
            <a:r>
              <a:rPr lang="en-US" altLang="en-US" b="1" smtClean="0"/>
              <a:t>≥				“ is greater than or equal to”</a:t>
            </a:r>
          </a:p>
          <a:p>
            <a:endParaRPr lang="en-US" altLang="en-US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Solving Inequalities	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mtClean="0"/>
              <a:t>Steps for solving:</a:t>
            </a:r>
          </a:p>
          <a:p>
            <a:pPr lvl="1"/>
            <a:r>
              <a:rPr lang="en-US" altLang="en-US" smtClean="0"/>
              <a:t>Perform opposite information to solve for the variable</a:t>
            </a:r>
          </a:p>
          <a:p>
            <a:pPr lvl="1"/>
            <a:r>
              <a:rPr lang="en-US" altLang="en-US" smtClean="0"/>
              <a:t>If you multiply or divide by a negative number, you must </a:t>
            </a:r>
            <a:r>
              <a:rPr lang="en-US" altLang="en-US" smtClean="0">
                <a:solidFill>
                  <a:srgbClr val="FF0000"/>
                </a:solidFill>
              </a:rPr>
              <a:t>FLIP</a:t>
            </a:r>
            <a:r>
              <a:rPr lang="en-US" altLang="en-US" smtClean="0"/>
              <a:t> the inequality sign</a:t>
            </a:r>
          </a:p>
          <a:p>
            <a:pPr lvl="1"/>
            <a:r>
              <a:rPr lang="en-US" altLang="en-US" smtClean="0"/>
              <a:t>Graph the solution on a number line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1.  </a:t>
            </a:r>
          </a:p>
        </p:txBody>
      </p:sp>
      <p:sp>
        <p:nvSpPr>
          <p:cNvPr id="12292" name="Content Placeholder 4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2.  </a:t>
            </a:r>
          </a:p>
        </p:txBody>
      </p:sp>
      <p:graphicFrame>
        <p:nvGraphicFramePr>
          <p:cNvPr id="12293" name="Object 2"/>
          <p:cNvGraphicFramePr>
            <a:graphicFrameLocks noChangeAspect="1"/>
          </p:cNvGraphicFramePr>
          <p:nvPr/>
        </p:nvGraphicFramePr>
        <p:xfrm>
          <a:off x="1758950" y="1600200"/>
          <a:ext cx="19542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634449" imgH="177646" progId="Equation.DSMT4">
                  <p:embed/>
                </p:oleObj>
              </mc:Choice>
              <mc:Fallback>
                <p:oleObj name="Equation" r:id="rId3" imgW="634449" imgH="17764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600200"/>
                        <a:ext cx="1954213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3"/>
          <p:cNvGraphicFramePr>
            <a:graphicFrameLocks noChangeAspect="1"/>
          </p:cNvGraphicFramePr>
          <p:nvPr/>
        </p:nvGraphicFramePr>
        <p:xfrm>
          <a:off x="6165850" y="1600200"/>
          <a:ext cx="18319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5" imgW="596641" imgH="177723" progId="Equation.DSMT4">
                  <p:embed/>
                </p:oleObj>
              </mc:Choice>
              <mc:Fallback>
                <p:oleObj name="Equation" r:id="rId5" imgW="596641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850" y="1600200"/>
                        <a:ext cx="183197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3.  </a:t>
            </a:r>
          </a:p>
        </p:txBody>
      </p:sp>
      <p:sp>
        <p:nvSpPr>
          <p:cNvPr id="13316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4.  </a:t>
            </a:r>
          </a:p>
        </p:txBody>
      </p:sp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1838325" y="1600200"/>
          <a:ext cx="218598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3" imgW="710891" imgH="177723" progId="Equation.DSMT4">
                  <p:embed/>
                </p:oleObj>
              </mc:Choice>
              <mc:Fallback>
                <p:oleObj name="Equation" r:id="rId3" imgW="710891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1600200"/>
                        <a:ext cx="218598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4"/>
          <p:cNvGraphicFramePr>
            <a:graphicFrameLocks noChangeAspect="1"/>
          </p:cNvGraphicFramePr>
          <p:nvPr/>
        </p:nvGraphicFramePr>
        <p:xfrm>
          <a:off x="6045200" y="1600200"/>
          <a:ext cx="24209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5" imgW="787058" imgH="177723" progId="Equation.DSMT4">
                  <p:embed/>
                </p:oleObj>
              </mc:Choice>
              <mc:Fallback>
                <p:oleObj name="Equation" r:id="rId5" imgW="787058" imgH="17772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200" y="1600200"/>
                        <a:ext cx="242093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2"/>
            <a:stretch>
              <a:fillRect l="-784" t="-133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" name="Content Placeholder 3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2"/>
          </p:nvPr>
        </p:nvSpPr>
        <p:spPr>
          <a:blipFill rotWithShape="1">
            <a:blip r:embed="rId3"/>
            <a:stretch>
              <a:fillRect l="-942" t="-133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2"/>
            <a:stretch>
              <a:fillRect l="-784" t="-133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" name="Content Placeholder 3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2"/>
          </p:nvPr>
        </p:nvSpPr>
        <p:spPr>
          <a:blipFill rotWithShape="1">
            <a:blip r:embed="rId3"/>
            <a:stretch>
              <a:fillRect l="-942" t="-133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 your own</a:t>
            </a:r>
          </a:p>
        </p:txBody>
      </p:sp>
      <p:sp>
        <p:nvSpPr>
          <p:cNvPr id="2" name="Content Placeholder 1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2"/>
            <a:stretch>
              <a:fillRect l="-784" t="-133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2"/>
          </p:nvPr>
        </p:nvSpPr>
        <p:spPr>
          <a:blipFill rotWithShape="1">
            <a:blip r:embed="rId3"/>
            <a:stretch>
              <a:fillRect l="-942" t="-1333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Class Work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Blue Book </a:t>
            </a:r>
            <a:r>
              <a:rPr lang="en-US" altLang="en-US" dirty="0" err="1" smtClean="0"/>
              <a:t>pg</a:t>
            </a:r>
            <a:r>
              <a:rPr lang="en-US" altLang="en-US" dirty="0" smtClean="0"/>
              <a:t> 175 # 1-12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version>
  <revision id="1.0.37047.0"/>
</version>
</file>

<file path=customXml/item2.xml><?xml version="1.0" encoding="utf-8"?>
<version>
  <revision id="1.0.37047.0"/>
</version>
</file>

<file path=customXml/item3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6C351721-F03F-4593-AE2D-83EA5C6BDFE2}">
  <ds:schemaRefs/>
</ds:datastoreItem>
</file>

<file path=customXml/itemProps2.xml><?xml version="1.0" encoding="utf-8"?>
<ds:datastoreItem xmlns:ds="http://schemas.openxmlformats.org/officeDocument/2006/customXml" ds:itemID="{9D395FCF-5ED9-4D49-B4E0-B11BF020EED0}">
  <ds:schemaRefs/>
</ds:datastoreItem>
</file>

<file path=customXml/itemProps3.xml><?xml version="1.0" encoding="utf-8"?>
<ds:datastoreItem xmlns:ds="http://schemas.openxmlformats.org/officeDocument/2006/customXml" ds:itemID="{148B76DE-65B1-40BD-8657-28520BBC114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388</TotalTime>
  <Words>84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Tw Cen MT</vt:lpstr>
      <vt:lpstr>Wingdings</vt:lpstr>
      <vt:lpstr>Wingdings 2</vt:lpstr>
      <vt:lpstr>Calibri</vt:lpstr>
      <vt:lpstr>Median</vt:lpstr>
      <vt:lpstr>MathType 6.0 Equation</vt:lpstr>
      <vt:lpstr>Chapter 6 Section 2</vt:lpstr>
      <vt:lpstr>Inequality symbols</vt:lpstr>
      <vt:lpstr>Solving Inequalities </vt:lpstr>
      <vt:lpstr>Examples:</vt:lpstr>
      <vt:lpstr>Examples: </vt:lpstr>
      <vt:lpstr>Examples</vt:lpstr>
      <vt:lpstr>Examples</vt:lpstr>
      <vt:lpstr>On your own</vt:lpstr>
      <vt:lpstr>Class 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27th 2008   Objectives:   graph linear inequalities in one variable  Solve one step linear inequalities</dc:title>
  <dc:creator>JLAKE</dc:creator>
  <cp:lastModifiedBy>LAKE, JEFF</cp:lastModifiedBy>
  <cp:revision>35</cp:revision>
  <dcterms:created xsi:type="dcterms:W3CDTF">2008-10-24T17:20:38Z</dcterms:created>
  <dcterms:modified xsi:type="dcterms:W3CDTF">2016-01-08T18:27:01Z</dcterms:modified>
</cp:coreProperties>
</file>